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80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C4C4C4"/>
    <a:srgbClr val="C6C6C6"/>
    <a:srgbClr val="CDEC75"/>
    <a:srgbClr val="B4EA5F"/>
    <a:srgbClr val="DDDDDD"/>
    <a:srgbClr val="DEF2A3"/>
    <a:srgbClr val="000000"/>
    <a:srgbClr val="7F7F7F"/>
    <a:srgbClr val="38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5153" autoAdjust="0"/>
  </p:normalViewPr>
  <p:slideViewPr>
    <p:cSldViewPr>
      <p:cViewPr varScale="1">
        <p:scale>
          <a:sx n="80" d="100"/>
          <a:sy n="80" d="100"/>
        </p:scale>
        <p:origin x="701" y="62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FA15-1B51-4D3C-9278-A54EF8AB4B5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灯片编号占位符 63"/>
          <p:cNvSpPr txBox="1">
            <a:spLocks/>
          </p:cNvSpPr>
          <p:nvPr userDrawn="1"/>
        </p:nvSpPr>
        <p:spPr>
          <a:xfrm>
            <a:off x="10478412" y="6478607"/>
            <a:ext cx="151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82518AED-B3A1-4D1C-9F81-1F97C69D598D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B57557D-8BB2-4686-86B1-789633147923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图形 2">
              <a:extLst>
                <a:ext uri="{FF2B5EF4-FFF2-40B4-BE49-F238E27FC236}">
                  <a16:creationId xmlns:a16="http://schemas.microsoft.com/office/drawing/2014/main" id="{52B4D5A2-635F-4987-8A48-C6DC0BE70F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96BA3BF-2298-42AD-B684-22111E92FD0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2B14FEF-CE4F-4144-8F78-CB9624F15E8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D506AB8-84F8-4F62-B955-6F04501BC1D8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F8AFD86-BBA1-46B9-A6E3-A4C211BC0494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FCD14F0-493C-4EB4-8D60-F13C076B52C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A43382A-F7F8-4AE3-90E3-C6860906C732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A3F38A8-7C6B-469C-9071-98B414C0BB3B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12E99F7-45B6-446D-A765-0A9DDACAC089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5425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D37D81-0B48-4FC7-BF8B-8D61FA50977A}"/>
              </a:ext>
            </a:extLst>
          </p:cNvPr>
          <p:cNvSpPr txBox="1"/>
          <p:nvPr/>
        </p:nvSpPr>
        <p:spPr>
          <a:xfrm>
            <a:off x="444587" y="548680"/>
            <a:ext cx="860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中联新材数字化工厂业务功能架构图</a:t>
            </a: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2DDD1BBD-C635-4DCF-ABA8-194C957BAD2F}"/>
              </a:ext>
            </a:extLst>
          </p:cNvPr>
          <p:cNvSpPr/>
          <p:nvPr/>
        </p:nvSpPr>
        <p:spPr>
          <a:xfrm>
            <a:off x="37708" y="1426546"/>
            <a:ext cx="12115439" cy="5069622"/>
          </a:xfrm>
          <a:prstGeom prst="roundRect">
            <a:avLst>
              <a:gd name="adj" fmla="val 293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等腰三角形 117">
            <a:extLst>
              <a:ext uri="{FF2B5EF4-FFF2-40B4-BE49-F238E27FC236}">
                <a16:creationId xmlns:a16="http://schemas.microsoft.com/office/drawing/2014/main" id="{33ACF1A3-F7C4-4667-8CE1-59380CB9757C}"/>
              </a:ext>
            </a:extLst>
          </p:cNvPr>
          <p:cNvSpPr/>
          <p:nvPr/>
        </p:nvSpPr>
        <p:spPr>
          <a:xfrm>
            <a:off x="125847" y="836712"/>
            <a:ext cx="11924146" cy="563420"/>
          </a:xfrm>
          <a:prstGeom prst="triangle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AAC8F18-ED9C-4611-8CD3-A1E4ADC69336}"/>
              </a:ext>
            </a:extLst>
          </p:cNvPr>
          <p:cNvSpPr txBox="1"/>
          <p:nvPr/>
        </p:nvSpPr>
        <p:spPr>
          <a:xfrm>
            <a:off x="4770674" y="995259"/>
            <a:ext cx="261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数字化工厂运营平台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BAA063-EEC3-4FE8-AB8F-7005DE685EE5}"/>
              </a:ext>
            </a:extLst>
          </p:cNvPr>
          <p:cNvSpPr/>
          <p:nvPr/>
        </p:nvSpPr>
        <p:spPr>
          <a:xfrm>
            <a:off x="114269" y="1466312"/>
            <a:ext cx="708890" cy="1964275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vert="wordArtVertRtl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主业务</a:t>
            </a: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B0B6CF3-23EA-4406-9C76-2F70B3A0D97B}"/>
              </a:ext>
            </a:extLst>
          </p:cNvPr>
          <p:cNvSpPr/>
          <p:nvPr/>
        </p:nvSpPr>
        <p:spPr>
          <a:xfrm>
            <a:off x="874772" y="1462087"/>
            <a:ext cx="11178503" cy="1968501"/>
          </a:xfrm>
          <a:prstGeom prst="roundRect">
            <a:avLst>
              <a:gd name="adj" fmla="val 293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8DFFE403-7F4C-43B1-96DA-9186F4EE955E}"/>
              </a:ext>
            </a:extLst>
          </p:cNvPr>
          <p:cNvSpPr/>
          <p:nvPr/>
        </p:nvSpPr>
        <p:spPr>
          <a:xfrm>
            <a:off x="874772" y="3501694"/>
            <a:ext cx="11178502" cy="590317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5536734F-3C57-4681-8E56-8D1C9A3658D9}"/>
              </a:ext>
            </a:extLst>
          </p:cNvPr>
          <p:cNvSpPr/>
          <p:nvPr/>
        </p:nvSpPr>
        <p:spPr>
          <a:xfrm>
            <a:off x="968779" y="1771057"/>
            <a:ext cx="2107434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7FEF972-861B-4788-8D46-888722C38F16}"/>
              </a:ext>
            </a:extLst>
          </p:cNvPr>
          <p:cNvSpPr/>
          <p:nvPr/>
        </p:nvSpPr>
        <p:spPr>
          <a:xfrm>
            <a:off x="2359784" y="1817423"/>
            <a:ext cx="641973" cy="427332"/>
          </a:xfrm>
          <a:prstGeom prst="roundRect">
            <a:avLst>
              <a:gd name="adj" fmla="val 20653"/>
            </a:avLst>
          </a:prstGeom>
          <a:solidFill>
            <a:srgbClr val="C6C6C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合同签订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D77073F6-EE29-4D88-8A32-2EDD30A9276D}"/>
              </a:ext>
            </a:extLst>
          </p:cNvPr>
          <p:cNvSpPr/>
          <p:nvPr/>
        </p:nvSpPr>
        <p:spPr>
          <a:xfrm>
            <a:off x="1698233" y="1817423"/>
            <a:ext cx="581343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新品研发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21A5942-A40F-4DB5-B598-052F15AA09C6}"/>
              </a:ext>
            </a:extLst>
          </p:cNvPr>
          <p:cNvSpPr txBox="1"/>
          <p:nvPr/>
        </p:nvSpPr>
        <p:spPr>
          <a:xfrm>
            <a:off x="1042401" y="1505610"/>
            <a:ext cx="111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市场与研发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704BBFD0-D694-484B-9D0F-F08438D74CF8}"/>
              </a:ext>
            </a:extLst>
          </p:cNvPr>
          <p:cNvSpPr/>
          <p:nvPr/>
        </p:nvSpPr>
        <p:spPr>
          <a:xfrm>
            <a:off x="3344224" y="1771057"/>
            <a:ext cx="2881064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572628F6-7B24-4218-8F8D-4BC19DB9D0C1}"/>
              </a:ext>
            </a:extLst>
          </p:cNvPr>
          <p:cNvSpPr/>
          <p:nvPr/>
        </p:nvSpPr>
        <p:spPr>
          <a:xfrm>
            <a:off x="4367553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采购计划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E275FB33-5949-472D-A34B-7F98851A11FF}"/>
              </a:ext>
            </a:extLst>
          </p:cNvPr>
          <p:cNvSpPr/>
          <p:nvPr/>
        </p:nvSpPr>
        <p:spPr>
          <a:xfrm>
            <a:off x="3405798" y="1817423"/>
            <a:ext cx="872835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销售计划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88D959A-F292-4D72-A029-6F2D7C55AF31}"/>
              </a:ext>
            </a:extLst>
          </p:cNvPr>
          <p:cNvSpPr txBox="1"/>
          <p:nvPr/>
        </p:nvSpPr>
        <p:spPr>
          <a:xfrm>
            <a:off x="3384729" y="1505610"/>
            <a:ext cx="93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计划管理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5D1C2F21-822A-4E0B-B71B-CBC7ED729459}"/>
              </a:ext>
            </a:extLst>
          </p:cNvPr>
          <p:cNvSpPr/>
          <p:nvPr/>
        </p:nvSpPr>
        <p:spPr>
          <a:xfrm>
            <a:off x="6497472" y="1771057"/>
            <a:ext cx="1892489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CA0A6E29-3A1B-4BC8-A52F-297873227D8E}"/>
              </a:ext>
            </a:extLst>
          </p:cNvPr>
          <p:cNvSpPr/>
          <p:nvPr/>
        </p:nvSpPr>
        <p:spPr>
          <a:xfrm>
            <a:off x="6554251" y="1817423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C4C4C4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采购合同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CC682BC9-6CF4-4F7F-927F-5F94EA446D68}"/>
              </a:ext>
            </a:extLst>
          </p:cNvPr>
          <p:cNvSpPr txBox="1"/>
          <p:nvPr/>
        </p:nvSpPr>
        <p:spPr>
          <a:xfrm>
            <a:off x="6433169" y="1505610"/>
            <a:ext cx="92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采购管理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2CB25FC3-AB1D-43DC-BD78-AA71D1675B8C}"/>
              </a:ext>
            </a:extLst>
          </p:cNvPr>
          <p:cNvSpPr/>
          <p:nvPr/>
        </p:nvSpPr>
        <p:spPr>
          <a:xfrm>
            <a:off x="6497472" y="2615680"/>
            <a:ext cx="3310046" cy="704882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B712E76-701F-4FE2-BC00-B2FE4FE268E7}"/>
              </a:ext>
            </a:extLst>
          </p:cNvPr>
          <p:cNvSpPr txBox="1"/>
          <p:nvPr/>
        </p:nvSpPr>
        <p:spPr>
          <a:xfrm>
            <a:off x="6459217" y="2344991"/>
            <a:ext cx="92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生产管理</a:t>
            </a: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7C317AC6-7C45-4774-B45B-12E74FAA7F8C}"/>
              </a:ext>
            </a:extLst>
          </p:cNvPr>
          <p:cNvSpPr/>
          <p:nvPr/>
        </p:nvSpPr>
        <p:spPr>
          <a:xfrm>
            <a:off x="7457835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采购订单</a:t>
            </a: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C26AEBEB-3460-4C20-B176-6A243C6D0182}"/>
              </a:ext>
            </a:extLst>
          </p:cNvPr>
          <p:cNvSpPr/>
          <p:nvPr/>
        </p:nvSpPr>
        <p:spPr>
          <a:xfrm>
            <a:off x="968780" y="2637137"/>
            <a:ext cx="2107434" cy="67239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D241852D-B6A7-4553-9E1E-829F3206ACDD}"/>
              </a:ext>
            </a:extLst>
          </p:cNvPr>
          <p:cNvSpPr/>
          <p:nvPr/>
        </p:nvSpPr>
        <p:spPr>
          <a:xfrm>
            <a:off x="2082602" y="2754422"/>
            <a:ext cx="849639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产品交付</a:t>
            </a: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14E37B8D-F592-47BB-854B-88D3D3CC3895}"/>
              </a:ext>
            </a:extLst>
          </p:cNvPr>
          <p:cNvSpPr/>
          <p:nvPr/>
        </p:nvSpPr>
        <p:spPr>
          <a:xfrm>
            <a:off x="3068776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供应商质量管理</a:t>
            </a: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7ED09E3-05B7-45BC-B37E-17BDA5B7A681}"/>
              </a:ext>
            </a:extLst>
          </p:cNvPr>
          <p:cNvSpPr/>
          <p:nvPr/>
        </p:nvSpPr>
        <p:spPr>
          <a:xfrm>
            <a:off x="8757229" y="358461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原材料入库质检</a:t>
            </a: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063ADD23-8E24-44DF-8E1E-06493A82536C}"/>
              </a:ext>
            </a:extLst>
          </p:cNvPr>
          <p:cNvSpPr/>
          <p:nvPr/>
        </p:nvSpPr>
        <p:spPr>
          <a:xfrm>
            <a:off x="1172625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质量体系管理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E51D0F85-F338-4B68-8574-5E4CB980C75E}"/>
              </a:ext>
            </a:extLst>
          </p:cNvPr>
          <p:cNvSpPr/>
          <p:nvPr/>
        </p:nvSpPr>
        <p:spPr>
          <a:xfrm>
            <a:off x="114269" y="4851221"/>
            <a:ext cx="708890" cy="1580939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</a:t>
            </a:r>
            <a:r>
              <a:rPr lang="zh-CN" altLang="en-US" sz="1600" kern="0" dirty="0">
                <a:solidFill>
                  <a:prstClr val="whit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安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环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能源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D153FFA4-ACF8-4A8D-9DF0-EF0062D55714}"/>
              </a:ext>
            </a:extLst>
          </p:cNvPr>
          <p:cNvSpPr/>
          <p:nvPr/>
        </p:nvSpPr>
        <p:spPr>
          <a:xfrm>
            <a:off x="874772" y="4851220"/>
            <a:ext cx="11178500" cy="1580940"/>
          </a:xfrm>
          <a:prstGeom prst="roundRect">
            <a:avLst>
              <a:gd name="adj" fmla="val 1916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4040EA0-3014-4487-BF60-1AD5482515A8}"/>
              </a:ext>
            </a:extLst>
          </p:cNvPr>
          <p:cNvSpPr/>
          <p:nvPr/>
        </p:nvSpPr>
        <p:spPr>
          <a:xfrm>
            <a:off x="114269" y="3486917"/>
            <a:ext cx="708890" cy="605094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质量</a:t>
            </a: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70A51E1-1580-45F5-8A7C-1B1259398388}"/>
              </a:ext>
            </a:extLst>
          </p:cNvPr>
          <p:cNvSpPr/>
          <p:nvPr/>
        </p:nvSpPr>
        <p:spPr>
          <a:xfrm>
            <a:off x="874771" y="4151136"/>
            <a:ext cx="11178501" cy="64249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2158F514-8BE8-482A-8048-62847B91B310}"/>
              </a:ext>
            </a:extLst>
          </p:cNvPr>
          <p:cNvSpPr/>
          <p:nvPr/>
        </p:nvSpPr>
        <p:spPr>
          <a:xfrm>
            <a:off x="750695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费用管理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3075CA34-1786-4CB1-8E8D-9BE23BC50BF9}"/>
              </a:ext>
            </a:extLst>
          </p:cNvPr>
          <p:cNvSpPr/>
          <p:nvPr/>
        </p:nvSpPr>
        <p:spPr>
          <a:xfrm>
            <a:off x="9091274" y="4273974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应付账款管理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862DC5C1-09CB-4CB4-9F6A-4A98770BE058}"/>
              </a:ext>
            </a:extLst>
          </p:cNvPr>
          <p:cNvSpPr/>
          <p:nvPr/>
        </p:nvSpPr>
        <p:spPr>
          <a:xfrm>
            <a:off x="116969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总账管理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056BE7CE-9109-4AA6-9ED3-3B2D60720029}"/>
              </a:ext>
            </a:extLst>
          </p:cNvPr>
          <p:cNvSpPr/>
          <p:nvPr/>
        </p:nvSpPr>
        <p:spPr>
          <a:xfrm>
            <a:off x="114269" y="4151135"/>
            <a:ext cx="708890" cy="642493"/>
          </a:xfrm>
          <a:prstGeom prst="roundRect">
            <a:avLst>
              <a:gd name="adj" fmla="val 8524"/>
            </a:avLst>
          </a:prstGeom>
          <a:solidFill>
            <a:srgbClr val="7F7F7F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财务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15616801-0F84-44FE-AD6A-B689E848EFF9}"/>
              </a:ext>
            </a:extLst>
          </p:cNvPr>
          <p:cNvSpPr/>
          <p:nvPr/>
        </p:nvSpPr>
        <p:spPr>
          <a:xfrm>
            <a:off x="3126972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54FE665F-36E3-4DC2-A463-D4F99AB169F0}"/>
              </a:ext>
            </a:extLst>
          </p:cNvPr>
          <p:cNvSpPr/>
          <p:nvPr/>
        </p:nvSpPr>
        <p:spPr>
          <a:xfrm>
            <a:off x="6282447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11DAD306-B2CE-4BD7-99C2-E306898ADB16}"/>
              </a:ext>
            </a:extLst>
          </p:cNvPr>
          <p:cNvSpPr/>
          <p:nvPr/>
        </p:nvSpPr>
        <p:spPr>
          <a:xfrm>
            <a:off x="5303578" y="1817423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生产计划</a:t>
            </a:r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775BC86C-4038-4029-8B3D-5CC3F1E6C2D5}"/>
              </a:ext>
            </a:extLst>
          </p:cNvPr>
          <p:cNvSpPr/>
          <p:nvPr/>
        </p:nvSpPr>
        <p:spPr>
          <a:xfrm>
            <a:off x="8448822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DB6DC69D-A0C3-43BC-A08E-7AD7D4990AC4}"/>
              </a:ext>
            </a:extLst>
          </p:cNvPr>
          <p:cNvSpPr/>
          <p:nvPr/>
        </p:nvSpPr>
        <p:spPr>
          <a:xfrm>
            <a:off x="8679281" y="1771057"/>
            <a:ext cx="1128238" cy="535653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5B7E22C3-C212-4553-B84D-6D527CDA73AD}"/>
              </a:ext>
            </a:extLst>
          </p:cNvPr>
          <p:cNvSpPr/>
          <p:nvPr/>
        </p:nvSpPr>
        <p:spPr>
          <a:xfrm>
            <a:off x="8736058" y="1817423"/>
            <a:ext cx="999031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供应商发料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4F565E2-A9F0-48BD-9AA5-857F94B7605D}"/>
              </a:ext>
            </a:extLst>
          </p:cNvPr>
          <p:cNvSpPr txBox="1"/>
          <p:nvPr/>
        </p:nvSpPr>
        <p:spPr>
          <a:xfrm>
            <a:off x="8614978" y="1505610"/>
            <a:ext cx="71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供应商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4D308BED-DBAB-4178-B82F-9D51262AA94E}"/>
              </a:ext>
            </a:extLst>
          </p:cNvPr>
          <p:cNvSpPr/>
          <p:nvPr/>
        </p:nvSpPr>
        <p:spPr>
          <a:xfrm>
            <a:off x="10127235" y="1762826"/>
            <a:ext cx="1892489" cy="1557736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8AAE8D84-F220-4A0F-94A3-D7B0563EED64}"/>
              </a:ext>
            </a:extLst>
          </p:cNvPr>
          <p:cNvSpPr/>
          <p:nvPr/>
        </p:nvSpPr>
        <p:spPr>
          <a:xfrm>
            <a:off x="10617728" y="1825512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原材料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收货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F7ECBA75-3672-4540-A823-C279608D46FA}"/>
              </a:ext>
            </a:extLst>
          </p:cNvPr>
          <p:cNvSpPr txBox="1"/>
          <p:nvPr/>
        </p:nvSpPr>
        <p:spPr>
          <a:xfrm>
            <a:off x="10062933" y="1497379"/>
            <a:ext cx="1086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原材料管理</a:t>
            </a: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A393BB00-EF9C-4560-B338-529FCBB265A0}"/>
              </a:ext>
            </a:extLst>
          </p:cNvPr>
          <p:cNvSpPr/>
          <p:nvPr/>
        </p:nvSpPr>
        <p:spPr>
          <a:xfrm>
            <a:off x="10169848" y="2323352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</a:t>
            </a:r>
            <a:endParaRPr lang="en-US" altLang="zh-CN" sz="1200" kern="0" dirty="0">
              <a:solidFill>
                <a:prstClr val="black"/>
              </a:solidFill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入库</a:t>
            </a:r>
          </a:p>
        </p:txBody>
      </p:sp>
      <p:sp>
        <p:nvSpPr>
          <p:cNvPr id="162" name="箭头: 右 161">
            <a:extLst>
              <a:ext uri="{FF2B5EF4-FFF2-40B4-BE49-F238E27FC236}">
                <a16:creationId xmlns:a16="http://schemas.microsoft.com/office/drawing/2014/main" id="{9CC984EB-B6D2-44AC-89B9-40F85F4C4DEF}"/>
              </a:ext>
            </a:extLst>
          </p:cNvPr>
          <p:cNvSpPr/>
          <p:nvPr/>
        </p:nvSpPr>
        <p:spPr>
          <a:xfrm>
            <a:off x="9881629" y="1909699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1BA57CF9-D851-4FA2-A0A4-2141D3D1EFB4}"/>
              </a:ext>
            </a:extLst>
          </p:cNvPr>
          <p:cNvSpPr/>
          <p:nvPr/>
        </p:nvSpPr>
        <p:spPr>
          <a:xfrm>
            <a:off x="11106985" y="2323352"/>
            <a:ext cx="872835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原材料</a:t>
            </a:r>
            <a:endParaRPr lang="en-US" altLang="zh-CN" sz="1200" kern="0" dirty="0">
              <a:solidFill>
                <a:prstClr val="black"/>
              </a:solidFill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库存</a:t>
            </a: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454ED66F-1A28-4076-A9A8-B0B743D4978B}"/>
              </a:ext>
            </a:extLst>
          </p:cNvPr>
          <p:cNvSpPr/>
          <p:nvPr/>
        </p:nvSpPr>
        <p:spPr>
          <a:xfrm>
            <a:off x="10669342" y="2802465"/>
            <a:ext cx="87283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发料配送</a:t>
            </a:r>
          </a:p>
        </p:txBody>
      </p:sp>
      <p:sp>
        <p:nvSpPr>
          <p:cNvPr id="165" name="箭头: 右 164">
            <a:extLst>
              <a:ext uri="{FF2B5EF4-FFF2-40B4-BE49-F238E27FC236}">
                <a16:creationId xmlns:a16="http://schemas.microsoft.com/office/drawing/2014/main" id="{111F08FC-E34A-4817-A2B4-62CBBF1E8855}"/>
              </a:ext>
            </a:extLst>
          </p:cNvPr>
          <p:cNvSpPr/>
          <p:nvPr/>
        </p:nvSpPr>
        <p:spPr>
          <a:xfrm flipH="1">
            <a:off x="9883928" y="2814773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83D6C7F9-4175-4ED1-BA2E-A2BDBEE491D5}"/>
              </a:ext>
            </a:extLst>
          </p:cNvPr>
          <p:cNvSpPr/>
          <p:nvPr/>
        </p:nvSpPr>
        <p:spPr>
          <a:xfrm>
            <a:off x="8736058" y="2686786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收料</a:t>
            </a:r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40DFF24B-F204-484C-855A-304D3BD80520}"/>
              </a:ext>
            </a:extLst>
          </p:cNvPr>
          <p:cNvSpPr/>
          <p:nvPr/>
        </p:nvSpPr>
        <p:spPr>
          <a:xfrm>
            <a:off x="8738019" y="2988962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投料</a:t>
            </a: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B4BEC75-D251-4E55-BCB4-58006E9954A0}"/>
              </a:ext>
            </a:extLst>
          </p:cNvPr>
          <p:cNvSpPr/>
          <p:nvPr/>
        </p:nvSpPr>
        <p:spPr>
          <a:xfrm>
            <a:off x="7652278" y="2686786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混合</a:t>
            </a: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A0581204-E05B-4B72-8EC4-509AC6E1BFEB}"/>
              </a:ext>
            </a:extLst>
          </p:cNvPr>
          <p:cNvSpPr/>
          <p:nvPr/>
        </p:nvSpPr>
        <p:spPr>
          <a:xfrm>
            <a:off x="7658969" y="2988962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包装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0754BB3D-DBAC-4D9E-9AF8-739F1181BD97}"/>
              </a:ext>
            </a:extLst>
          </p:cNvPr>
          <p:cNvSpPr/>
          <p:nvPr/>
        </p:nvSpPr>
        <p:spPr>
          <a:xfrm>
            <a:off x="6568498" y="2686786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喷码</a:t>
            </a: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45D70DD3-B7A7-4538-92B3-F18556C949D6}"/>
              </a:ext>
            </a:extLst>
          </p:cNvPr>
          <p:cNvSpPr/>
          <p:nvPr/>
        </p:nvSpPr>
        <p:spPr>
          <a:xfrm>
            <a:off x="6579919" y="2988962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码垛</a:t>
            </a: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3CAF5A5D-BCD3-450D-8575-6A59320A3CB9}"/>
              </a:ext>
            </a:extLst>
          </p:cNvPr>
          <p:cNvSpPr/>
          <p:nvPr/>
        </p:nvSpPr>
        <p:spPr>
          <a:xfrm>
            <a:off x="3358860" y="2612076"/>
            <a:ext cx="2831276" cy="697454"/>
          </a:xfrm>
          <a:prstGeom prst="roundRect">
            <a:avLst>
              <a:gd name="adj" fmla="val 5952"/>
            </a:avLst>
          </a:prstGeom>
          <a:solidFill>
            <a:sysClr val="window" lastClr="FFFFFF"/>
          </a:solidFill>
          <a:ln w="19050" cap="flat" cmpd="sng" algn="ctr">
            <a:solidFill>
              <a:srgbClr val="A5A5A5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 w="1270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320E2226-9E51-49F9-8CFC-276378ECA7AD}"/>
              </a:ext>
            </a:extLst>
          </p:cNvPr>
          <p:cNvSpPr txBox="1"/>
          <p:nvPr/>
        </p:nvSpPr>
        <p:spPr>
          <a:xfrm>
            <a:off x="3373946" y="2328126"/>
            <a:ext cx="125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产成品管理</a:t>
            </a:r>
          </a:p>
        </p:txBody>
      </p:sp>
      <p:sp>
        <p:nvSpPr>
          <p:cNvPr id="174" name="箭头: 右 173">
            <a:extLst>
              <a:ext uri="{FF2B5EF4-FFF2-40B4-BE49-F238E27FC236}">
                <a16:creationId xmlns:a16="http://schemas.microsoft.com/office/drawing/2014/main" id="{5189421C-E079-487E-BE21-A914F322B92B}"/>
              </a:ext>
            </a:extLst>
          </p:cNvPr>
          <p:cNvSpPr/>
          <p:nvPr/>
        </p:nvSpPr>
        <p:spPr>
          <a:xfrm flipH="1">
            <a:off x="6256058" y="2818040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06434AE9-E6E2-4EC8-A5CB-6C9718B44210}"/>
              </a:ext>
            </a:extLst>
          </p:cNvPr>
          <p:cNvSpPr/>
          <p:nvPr/>
        </p:nvSpPr>
        <p:spPr>
          <a:xfrm>
            <a:off x="3604246" y="2690618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成品</a:t>
            </a:r>
            <a:r>
              <a:rPr lang="zh-CN" altLang="en-US" sz="1200" kern="0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运输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56A54F8D-5EF1-444B-8808-50F614D68EE2}"/>
              </a:ext>
            </a:extLst>
          </p:cNvPr>
          <p:cNvSpPr/>
          <p:nvPr/>
        </p:nvSpPr>
        <p:spPr>
          <a:xfrm>
            <a:off x="4915491" y="2682403"/>
            <a:ext cx="999031" cy="245279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成品待检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79BA2041-6F18-4918-8BB3-396B4E7F2564}"/>
              </a:ext>
            </a:extLst>
          </p:cNvPr>
          <p:cNvSpPr/>
          <p:nvPr/>
        </p:nvSpPr>
        <p:spPr>
          <a:xfrm>
            <a:off x="4915491" y="2995966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成品入库</a:t>
            </a:r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AA96364-12E8-4F39-9CB0-B587505353C1}"/>
              </a:ext>
            </a:extLst>
          </p:cNvPr>
          <p:cNvSpPr/>
          <p:nvPr/>
        </p:nvSpPr>
        <p:spPr>
          <a:xfrm>
            <a:off x="3604246" y="2987544"/>
            <a:ext cx="999031" cy="245279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成品库存</a:t>
            </a:r>
          </a:p>
        </p:txBody>
      </p:sp>
      <p:sp>
        <p:nvSpPr>
          <p:cNvPr id="179" name="箭头: 右 178">
            <a:extLst>
              <a:ext uri="{FF2B5EF4-FFF2-40B4-BE49-F238E27FC236}">
                <a16:creationId xmlns:a16="http://schemas.microsoft.com/office/drawing/2014/main" id="{DD14483B-D8D5-429A-AC92-70D9C7FDC2A6}"/>
              </a:ext>
            </a:extLst>
          </p:cNvPr>
          <p:cNvSpPr/>
          <p:nvPr/>
        </p:nvSpPr>
        <p:spPr>
          <a:xfrm flipH="1">
            <a:off x="3143672" y="2827467"/>
            <a:ext cx="165591" cy="260253"/>
          </a:xfrm>
          <a:prstGeom prst="rightArrow">
            <a:avLst/>
          </a:prstGeom>
          <a:solidFill>
            <a:srgbClr val="AADB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083B1BEF-5E9F-49B1-8E25-66E0FB29C7BD}"/>
              </a:ext>
            </a:extLst>
          </p:cNvPr>
          <p:cNvSpPr/>
          <p:nvPr/>
        </p:nvSpPr>
        <p:spPr>
          <a:xfrm>
            <a:off x="6858115" y="3584619"/>
            <a:ext cx="1542141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生产过程质量检验</a:t>
            </a:r>
          </a:p>
        </p:txBody>
      </p:sp>
      <p:sp>
        <p:nvSpPr>
          <p:cNvPr id="181" name="矩形: 圆角 180">
            <a:extLst>
              <a:ext uri="{FF2B5EF4-FFF2-40B4-BE49-F238E27FC236}">
                <a16:creationId xmlns:a16="http://schemas.microsoft.com/office/drawing/2014/main" id="{C08CEC0A-0A81-40B8-A962-BD8CA9D08F0C}"/>
              </a:ext>
            </a:extLst>
          </p:cNvPr>
          <p:cNvSpPr/>
          <p:nvPr/>
        </p:nvSpPr>
        <p:spPr>
          <a:xfrm>
            <a:off x="4964927" y="358461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成品入库质检</a:t>
            </a:r>
          </a:p>
        </p:txBody>
      </p: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6CC6EEF5-67B1-4DDB-A596-B63444EA2E9E}"/>
              </a:ext>
            </a:extLst>
          </p:cNvPr>
          <p:cNvSpPr/>
          <p:nvPr/>
        </p:nvSpPr>
        <p:spPr>
          <a:xfrm>
            <a:off x="10653381" y="358461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售后质量管理</a:t>
            </a:r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1C3630ED-7AB9-4AC7-B376-F2DDBD76DAF7}"/>
              </a:ext>
            </a:extLst>
          </p:cNvPr>
          <p:cNvSpPr/>
          <p:nvPr/>
        </p:nvSpPr>
        <p:spPr>
          <a:xfrm>
            <a:off x="10675591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资金管理</a:t>
            </a:r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BA229AE9-F732-488B-AE6F-C1E82141860C}"/>
              </a:ext>
            </a:extLst>
          </p:cNvPr>
          <p:cNvSpPr/>
          <p:nvPr/>
        </p:nvSpPr>
        <p:spPr>
          <a:xfrm>
            <a:off x="4338329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成本管理</a:t>
            </a:r>
          </a:p>
        </p:txBody>
      </p: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8C925EE1-BE7C-400F-A058-51353CA34614}"/>
              </a:ext>
            </a:extLst>
          </p:cNvPr>
          <p:cNvSpPr/>
          <p:nvPr/>
        </p:nvSpPr>
        <p:spPr>
          <a:xfrm>
            <a:off x="5922644" y="42739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成本分析</a:t>
            </a:r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0C7235EA-6760-456E-819A-CB57FA5A1222}"/>
              </a:ext>
            </a:extLst>
          </p:cNvPr>
          <p:cNvSpPr/>
          <p:nvPr/>
        </p:nvSpPr>
        <p:spPr>
          <a:xfrm>
            <a:off x="2754014" y="4273974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应收账款管理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9170F9AB-A435-48E0-B751-E59A397D6DFA}"/>
              </a:ext>
            </a:extLst>
          </p:cNvPr>
          <p:cNvSpPr/>
          <p:nvPr/>
        </p:nvSpPr>
        <p:spPr>
          <a:xfrm>
            <a:off x="1199227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设备管理</a:t>
            </a: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901ACBE9-F7CE-4B1A-96AB-140A9506C410}"/>
              </a:ext>
            </a:extLst>
          </p:cNvPr>
          <p:cNvSpPr/>
          <p:nvPr/>
        </p:nvSpPr>
        <p:spPr>
          <a:xfrm>
            <a:off x="3055610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设备备件管理</a:t>
            </a: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D9EFF4C3-07D6-404D-A2A3-42DAD12DF01E}"/>
              </a:ext>
            </a:extLst>
          </p:cNvPr>
          <p:cNvSpPr/>
          <p:nvPr/>
        </p:nvSpPr>
        <p:spPr>
          <a:xfrm>
            <a:off x="4911993" y="4912453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设备点检</a:t>
            </a:r>
          </a:p>
        </p:txBody>
      </p: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46010E21-3DF9-43AD-85ED-555E73138167}"/>
              </a:ext>
            </a:extLst>
          </p:cNvPr>
          <p:cNvSpPr/>
          <p:nvPr/>
        </p:nvSpPr>
        <p:spPr>
          <a:xfrm>
            <a:off x="6768376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设备保养</a:t>
            </a: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5DA51960-29CF-433E-90BF-293409AB240E}"/>
              </a:ext>
            </a:extLst>
          </p:cNvPr>
          <p:cNvSpPr/>
          <p:nvPr/>
        </p:nvSpPr>
        <p:spPr>
          <a:xfrm>
            <a:off x="8624759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设备维修</a:t>
            </a: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D164D415-3790-4BB8-B4AB-BDDFACB5D788}"/>
              </a:ext>
            </a:extLst>
          </p:cNvPr>
          <p:cNvSpPr/>
          <p:nvPr/>
        </p:nvSpPr>
        <p:spPr>
          <a:xfrm>
            <a:off x="10481141" y="4912453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设备报废</a:t>
            </a: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7B9494C6-3556-44AB-845E-7530E8A99BF3}"/>
              </a:ext>
            </a:extLst>
          </p:cNvPr>
          <p:cNvSpPr/>
          <p:nvPr/>
        </p:nvSpPr>
        <p:spPr>
          <a:xfrm>
            <a:off x="1194676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废水监测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AD48C79C-4F66-462A-B281-6DA584EF8F88}"/>
              </a:ext>
            </a:extLst>
          </p:cNvPr>
          <p:cNvSpPr/>
          <p:nvPr/>
        </p:nvSpPr>
        <p:spPr>
          <a:xfrm>
            <a:off x="3051853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废气监测</a:t>
            </a:r>
          </a:p>
        </p:txBody>
      </p:sp>
      <p:sp>
        <p:nvSpPr>
          <p:cNvPr id="195" name="矩形: 圆角 194">
            <a:extLst>
              <a:ext uri="{FF2B5EF4-FFF2-40B4-BE49-F238E27FC236}">
                <a16:creationId xmlns:a16="http://schemas.microsoft.com/office/drawing/2014/main" id="{38A1B974-3009-449C-8923-F964516724BC}"/>
              </a:ext>
            </a:extLst>
          </p:cNvPr>
          <p:cNvSpPr/>
          <p:nvPr/>
        </p:nvSpPr>
        <p:spPr>
          <a:xfrm>
            <a:off x="4909030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噪音监测</a:t>
            </a:r>
          </a:p>
        </p:txBody>
      </p:sp>
      <p:sp>
        <p:nvSpPr>
          <p:cNvPr id="196" name="矩形: 圆角 195">
            <a:extLst>
              <a:ext uri="{FF2B5EF4-FFF2-40B4-BE49-F238E27FC236}">
                <a16:creationId xmlns:a16="http://schemas.microsoft.com/office/drawing/2014/main" id="{37BF75A8-D374-45D0-A794-19AF79F79246}"/>
              </a:ext>
            </a:extLst>
          </p:cNvPr>
          <p:cNvSpPr/>
          <p:nvPr/>
        </p:nvSpPr>
        <p:spPr>
          <a:xfrm>
            <a:off x="6766207" y="540749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一般固废处理</a:t>
            </a:r>
          </a:p>
        </p:txBody>
      </p:sp>
      <p:sp>
        <p:nvSpPr>
          <p:cNvPr id="197" name="矩形: 圆角 196">
            <a:extLst>
              <a:ext uri="{FF2B5EF4-FFF2-40B4-BE49-F238E27FC236}">
                <a16:creationId xmlns:a16="http://schemas.microsoft.com/office/drawing/2014/main" id="{45C54B46-1835-47F0-BBB0-47F615E62CDC}"/>
              </a:ext>
            </a:extLst>
          </p:cNvPr>
          <p:cNvSpPr/>
          <p:nvPr/>
        </p:nvSpPr>
        <p:spPr>
          <a:xfrm>
            <a:off x="8623384" y="5407499"/>
            <a:ext cx="1336916" cy="427332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危险固废处理</a:t>
            </a:r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6E0ED0CE-4447-4127-96D6-A3CE1670D627}"/>
              </a:ext>
            </a:extLst>
          </p:cNvPr>
          <p:cNvSpPr/>
          <p:nvPr/>
        </p:nvSpPr>
        <p:spPr>
          <a:xfrm>
            <a:off x="10480561" y="5407499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三标一体化管理</a:t>
            </a:r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B0818891-3A34-459F-B499-359989D397B6}"/>
              </a:ext>
            </a:extLst>
          </p:cNvPr>
          <p:cNvSpPr/>
          <p:nvPr/>
        </p:nvSpPr>
        <p:spPr>
          <a:xfrm>
            <a:off x="2128922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水</a:t>
            </a: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1450D3AB-C957-4503-BCDB-B69581A8AE83}"/>
              </a:ext>
            </a:extLst>
          </p:cNvPr>
          <p:cNvSpPr/>
          <p:nvPr/>
        </p:nvSpPr>
        <p:spPr>
          <a:xfrm>
            <a:off x="3881456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电</a:t>
            </a:r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6CD8A661-35C2-4BA0-8785-7D9C0F8E5B69}"/>
              </a:ext>
            </a:extLst>
          </p:cNvPr>
          <p:cNvSpPr/>
          <p:nvPr/>
        </p:nvSpPr>
        <p:spPr>
          <a:xfrm>
            <a:off x="5633990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天然气</a:t>
            </a:r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4E7D2F4C-3649-4083-B85E-33CE9A150C4D}"/>
              </a:ext>
            </a:extLst>
          </p:cNvPr>
          <p:cNvSpPr/>
          <p:nvPr/>
        </p:nvSpPr>
        <p:spPr>
          <a:xfrm>
            <a:off x="7386524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压缩空气</a:t>
            </a:r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7EE1D74F-A6E6-456B-8130-521976CB5705}"/>
              </a:ext>
            </a:extLst>
          </p:cNvPr>
          <p:cNvSpPr/>
          <p:nvPr/>
        </p:nvSpPr>
        <p:spPr>
          <a:xfrm>
            <a:off x="9139060" y="5911374"/>
            <a:ext cx="1336916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油</a:t>
            </a:r>
          </a:p>
        </p:txBody>
      </p:sp>
      <p:cxnSp>
        <p:nvCxnSpPr>
          <p:cNvPr id="204" name="连接符: 曲线 203">
            <a:extLst>
              <a:ext uri="{FF2B5EF4-FFF2-40B4-BE49-F238E27FC236}">
                <a16:creationId xmlns:a16="http://schemas.microsoft.com/office/drawing/2014/main" id="{0514CF7E-387A-464A-BB60-0A08F467306D}"/>
              </a:ext>
            </a:extLst>
          </p:cNvPr>
          <p:cNvCxnSpPr>
            <a:cxnSpLocks/>
            <a:endCxn id="180" idx="3"/>
          </p:cNvCxnSpPr>
          <p:nvPr/>
        </p:nvCxnSpPr>
        <p:spPr>
          <a:xfrm rot="5400000">
            <a:off x="8259865" y="3460953"/>
            <a:ext cx="477723" cy="196940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连接符: 曲线 204">
            <a:extLst>
              <a:ext uri="{FF2B5EF4-FFF2-40B4-BE49-F238E27FC236}">
                <a16:creationId xmlns:a16="http://schemas.microsoft.com/office/drawing/2014/main" id="{D676E281-ECD2-4E52-90C6-4D656EB4C15F}"/>
              </a:ext>
            </a:extLst>
          </p:cNvPr>
          <p:cNvCxnSpPr>
            <a:stCxn id="159" idx="1"/>
          </p:cNvCxnSpPr>
          <p:nvPr/>
        </p:nvCxnSpPr>
        <p:spPr>
          <a:xfrm rot="10800000" flipV="1">
            <a:off x="9735090" y="2039177"/>
            <a:ext cx="882639" cy="1545441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6EB45ADE-B616-49F0-BB52-1F6C3DD25AE6}"/>
              </a:ext>
            </a:extLst>
          </p:cNvPr>
          <p:cNvCxnSpPr>
            <a:cxnSpLocks/>
            <a:stCxn id="161" idx="2"/>
            <a:endCxn id="148" idx="3"/>
          </p:cNvCxnSpPr>
          <p:nvPr/>
        </p:nvCxnSpPr>
        <p:spPr>
          <a:xfrm rot="5400000">
            <a:off x="9648750" y="3530124"/>
            <a:ext cx="1736956" cy="178076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7" name="连接符: 曲线 206">
            <a:extLst>
              <a:ext uri="{FF2B5EF4-FFF2-40B4-BE49-F238E27FC236}">
                <a16:creationId xmlns:a16="http://schemas.microsoft.com/office/drawing/2014/main" id="{F1BB170A-585D-472B-A1A6-00E6D3E8D19C}"/>
              </a:ext>
            </a:extLst>
          </p:cNvPr>
          <p:cNvCxnSpPr>
            <a:stCxn id="176" idx="1"/>
            <a:endCxn id="181" idx="1"/>
          </p:cNvCxnSpPr>
          <p:nvPr/>
        </p:nvCxnSpPr>
        <p:spPr>
          <a:xfrm rot="10800000" flipH="1" flipV="1">
            <a:off x="4915491" y="2805043"/>
            <a:ext cx="49436" cy="993242"/>
          </a:xfrm>
          <a:prstGeom prst="curvedConnector3">
            <a:avLst>
              <a:gd name="adj1" fmla="val -462416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8" name="连接符: 曲线 207">
            <a:extLst>
              <a:ext uri="{FF2B5EF4-FFF2-40B4-BE49-F238E27FC236}">
                <a16:creationId xmlns:a16="http://schemas.microsoft.com/office/drawing/2014/main" id="{E132B3B0-B9B2-429D-888A-2F666912DC42}"/>
              </a:ext>
            </a:extLst>
          </p:cNvPr>
          <p:cNvCxnSpPr>
            <a:endCxn id="186" idx="1"/>
          </p:cNvCxnSpPr>
          <p:nvPr/>
        </p:nvCxnSpPr>
        <p:spPr>
          <a:xfrm rot="16200000" flipH="1">
            <a:off x="1991044" y="3724670"/>
            <a:ext cx="1303518" cy="222421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9" name="连接符: 曲线 208">
            <a:extLst>
              <a:ext uri="{FF2B5EF4-FFF2-40B4-BE49-F238E27FC236}">
                <a16:creationId xmlns:a16="http://schemas.microsoft.com/office/drawing/2014/main" id="{D85FF6AB-5C8C-48B6-997E-1CDD3C3EC5B8}"/>
              </a:ext>
            </a:extLst>
          </p:cNvPr>
          <p:cNvCxnSpPr>
            <a:stCxn id="177" idx="3"/>
          </p:cNvCxnSpPr>
          <p:nvPr/>
        </p:nvCxnSpPr>
        <p:spPr>
          <a:xfrm>
            <a:off x="5914522" y="3118606"/>
            <a:ext cx="881399" cy="1210385"/>
          </a:xfrm>
          <a:prstGeom prst="curved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0" name="连接符: 曲线 209">
            <a:extLst>
              <a:ext uri="{FF2B5EF4-FFF2-40B4-BE49-F238E27FC236}">
                <a16:creationId xmlns:a16="http://schemas.microsoft.com/office/drawing/2014/main" id="{49D056DB-A88B-4D0E-9F5E-CB9093B9DBFB}"/>
              </a:ext>
            </a:extLst>
          </p:cNvPr>
          <p:cNvCxnSpPr/>
          <p:nvPr/>
        </p:nvCxnSpPr>
        <p:spPr>
          <a:xfrm rot="5400000">
            <a:off x="5317733" y="3723927"/>
            <a:ext cx="1695632" cy="851107"/>
          </a:xfrm>
          <a:prstGeom prst="curvedConnector3">
            <a:avLst>
              <a:gd name="adj1" fmla="val 45552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D0BF82AD-D06D-4678-9AF5-E5B014791B7D}"/>
              </a:ext>
            </a:extLst>
          </p:cNvPr>
          <p:cNvSpPr txBox="1"/>
          <p:nvPr/>
        </p:nvSpPr>
        <p:spPr>
          <a:xfrm>
            <a:off x="10344472" y="847746"/>
            <a:ext cx="184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ADB1E"/>
                </a:solidFill>
                <a:latin typeface="等线" panose="020F0502020204030204"/>
                <a:ea typeface="等线" panose="02010600030101010101" pitchFamily="2" charset="-122"/>
              </a:rPr>
              <a:t>           </a:t>
            </a:r>
            <a:r>
              <a:rPr lang="zh-CN" altLang="en-US" sz="1200" b="1" dirty="0">
                <a:solidFill>
                  <a:srgbClr val="383841"/>
                </a:solidFill>
                <a:latin typeface="等线" panose="020F0502020204030204"/>
                <a:ea typeface="等线" panose="02010600030101010101" pitchFamily="2" charset="-122"/>
              </a:rPr>
              <a:t>中试线业务节点     </a:t>
            </a:r>
            <a:endParaRPr lang="en-US" altLang="zh-CN" sz="1200" b="1" dirty="0">
              <a:solidFill>
                <a:srgbClr val="383841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2" name="矩形: 圆角 211">
            <a:extLst>
              <a:ext uri="{FF2B5EF4-FFF2-40B4-BE49-F238E27FC236}">
                <a16:creationId xmlns:a16="http://schemas.microsoft.com/office/drawing/2014/main" id="{602E52D9-AE77-4DEB-99AB-2E61A40F15D2}"/>
              </a:ext>
            </a:extLst>
          </p:cNvPr>
          <p:cNvSpPr/>
          <p:nvPr/>
        </p:nvSpPr>
        <p:spPr>
          <a:xfrm>
            <a:off x="10353751" y="896829"/>
            <a:ext cx="486965" cy="192483"/>
          </a:xfrm>
          <a:prstGeom prst="roundRect">
            <a:avLst>
              <a:gd name="adj" fmla="val 20653"/>
            </a:avLst>
          </a:prstGeom>
          <a:solidFill>
            <a:srgbClr val="AADB1E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2DC31E2-E88C-417D-9C32-464EF91FA5CE}"/>
              </a:ext>
            </a:extLst>
          </p:cNvPr>
          <p:cNvSpPr/>
          <p:nvPr/>
        </p:nvSpPr>
        <p:spPr>
          <a:xfrm>
            <a:off x="213260" y="144464"/>
            <a:ext cx="5018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83841"/>
                </a:solidFill>
              </a:rPr>
              <a:t>05 </a:t>
            </a:r>
            <a:r>
              <a:rPr lang="zh-CN" altLang="en-US" b="1" dirty="0">
                <a:solidFill>
                  <a:srgbClr val="383841"/>
                </a:solidFill>
              </a:rPr>
              <a:t>各业务板块详细规划：数字化工厂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51199EE0-E9E8-4260-B8A1-7C4B850D9583}"/>
              </a:ext>
            </a:extLst>
          </p:cNvPr>
          <p:cNvSpPr/>
          <p:nvPr/>
        </p:nvSpPr>
        <p:spPr>
          <a:xfrm>
            <a:off x="1103805" y="2756634"/>
            <a:ext cx="849639" cy="427332"/>
          </a:xfrm>
          <a:prstGeom prst="roundRect">
            <a:avLst>
              <a:gd name="adj" fmla="val 20653"/>
            </a:avLst>
          </a:prstGeom>
          <a:solidFill>
            <a:srgbClr val="C6C6C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kern="0" dirty="0">
                <a:solidFill>
                  <a:prstClr val="black"/>
                </a:solidFill>
                <a:ea typeface="方正粗黑宋简体" panose="02000000000000000000" pitchFamily="2" charset="-122"/>
              </a:rPr>
              <a:t>产品服务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9E4F4AE-C250-48D5-96B2-950EBCA22DA4}"/>
              </a:ext>
            </a:extLst>
          </p:cNvPr>
          <p:cNvSpPr txBox="1"/>
          <p:nvPr/>
        </p:nvSpPr>
        <p:spPr>
          <a:xfrm>
            <a:off x="918678" y="2374080"/>
            <a:ext cx="54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dirty="0">
                <a:ea typeface="方正粗黑宋简体" panose="02000000000000000000" pitchFamily="2" charset="-122"/>
              </a:rPr>
              <a:t>客户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599529D5-48FC-49F2-B35F-42C37872A376}"/>
              </a:ext>
            </a:extLst>
          </p:cNvPr>
          <p:cNvSpPr/>
          <p:nvPr/>
        </p:nvSpPr>
        <p:spPr>
          <a:xfrm>
            <a:off x="1027970" y="1814114"/>
            <a:ext cx="581343" cy="427332"/>
          </a:xfrm>
          <a:prstGeom prst="roundRect">
            <a:avLst>
              <a:gd name="adj" fmla="val 20653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市场预测</a:t>
            </a:r>
          </a:p>
        </p:txBody>
      </p:sp>
    </p:spTree>
    <p:extLst>
      <p:ext uri="{BB962C8B-B14F-4D97-AF65-F5344CB8AC3E}">
        <p14:creationId xmlns:p14="http://schemas.microsoft.com/office/powerpoint/2010/main" val="5761892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38942</TotalTime>
  <Words>172</Words>
  <Application>Microsoft Office PowerPoint</Application>
  <PresentationFormat>宽屏</PresentationFormat>
  <Paragraphs>76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等线</vt:lpstr>
      <vt:lpstr>等线 Light</vt:lpstr>
      <vt:lpstr>方正粗黑宋简体</vt:lpstr>
      <vt:lpstr>方正兰亭粗黑_GBK</vt:lpstr>
      <vt:lpstr>黑体</vt:lpstr>
      <vt:lpstr>华文细黑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LW</cp:lastModifiedBy>
  <cp:revision>2203</cp:revision>
  <cp:lastPrinted>2020-03-16T05:57:00Z</cp:lastPrinted>
  <dcterms:created xsi:type="dcterms:W3CDTF">2015-04-07T06:44:00Z</dcterms:created>
  <dcterms:modified xsi:type="dcterms:W3CDTF">2022-05-16T03:44:57Z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